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7" r:id="rId6"/>
    <p:sldId id="266" r:id="rId7"/>
    <p:sldId id="273" r:id="rId8"/>
    <p:sldId id="274" r:id="rId9"/>
    <p:sldId id="259" r:id="rId10"/>
    <p:sldId id="270" r:id="rId11"/>
    <p:sldId id="269" r:id="rId12"/>
    <p:sldId id="260" r:id="rId13"/>
    <p:sldId id="272" r:id="rId14"/>
    <p:sldId id="271" r:id="rId15"/>
    <p:sldId id="262" r:id="rId16"/>
    <p:sldId id="276" r:id="rId17"/>
    <p:sldId id="275" r:id="rId18"/>
    <p:sldId id="264" r:id="rId19"/>
    <p:sldId id="277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A9D18E"/>
    <a:srgbClr val="1D1F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584" autoAdjust="0"/>
  </p:normalViewPr>
  <p:slideViewPr>
    <p:cSldViewPr snapToGrid="0">
      <p:cViewPr varScale="1">
        <p:scale>
          <a:sx n="103" d="100"/>
          <a:sy n="103" d="100"/>
        </p:scale>
        <p:origin x="9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F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Nome Cognome	Carmelo Angelo Federico Ragusa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Matricola		1000004604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Data			29/03/2022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E34A2F2F-EC45-4494-9784-4A0235D4E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738" y="1090223"/>
            <a:ext cx="5238859" cy="467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99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521AC4E-C701-4E3D-8478-19B9CB921F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7972"/>
          <a:stretch/>
        </p:blipFill>
        <p:spPr>
          <a:xfrm>
            <a:off x="4037825" y="-2"/>
            <a:ext cx="8154175" cy="4472943"/>
          </a:xfrm>
          <a:prstGeom prst="rect">
            <a:avLst/>
          </a:prstGeom>
        </p:spPr>
      </p:pic>
      <p:pic>
        <p:nvPicPr>
          <p:cNvPr id="11" name="Immagine 10" descr="Immagine che contiene testo, screenshot, controllo&#10;&#10;Descrizione generata automaticamente">
            <a:extLst>
              <a:ext uri="{FF2B5EF4-FFF2-40B4-BE49-F238E27FC236}">
                <a16:creationId xmlns:a16="http://schemas.microsoft.com/office/drawing/2014/main" id="{5ABED2E2-1254-410B-9F4E-8B4406FC0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13"/>
          <a:stretch/>
        </p:blipFill>
        <p:spPr>
          <a:xfrm>
            <a:off x="7499090" y="2630424"/>
            <a:ext cx="3674812" cy="3451184"/>
          </a:xfrm>
          <a:prstGeom prst="rect">
            <a:avLst/>
          </a:prstGeom>
          <a:ln>
            <a:solidFill>
              <a:srgbClr val="00B05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8670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it-IT" sz="4000" dirty="0" err="1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31911099-5A31-4999-8BC7-56B91B4F28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3093735"/>
            <a:ext cx="8145244" cy="650250"/>
          </a:xfr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D83C8FDD-D9F7-4C2F-9211-EA51C85211F8}"/>
              </a:ext>
            </a:extLst>
          </p:cNvPr>
          <p:cNvCxnSpPr>
            <a:cxnSpLocks/>
          </p:cNvCxnSpPr>
          <p:nvPr/>
        </p:nvCxnSpPr>
        <p:spPr>
          <a:xfrm flipV="1">
            <a:off x="4819657" y="3536950"/>
            <a:ext cx="444500" cy="695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F55B21E-3DC7-4FAB-B18B-B7C4A1067955}"/>
              </a:ext>
            </a:extLst>
          </p:cNvPr>
          <p:cNvSpPr txBox="1"/>
          <p:nvPr/>
        </p:nvSpPr>
        <p:spPr>
          <a:xfrm>
            <a:off x="4177754" y="4356016"/>
            <a:ext cx="17283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Padding</a:t>
            </a:r>
            <a:r>
              <a:rPr lang="it-IT" sz="1200" dirty="0">
                <a:solidFill>
                  <a:schemeClr val="bg1"/>
                </a:solidFill>
              </a:rPr>
              <a:t> 1% dell’</a:t>
            </a:r>
            <a:r>
              <a:rPr lang="it-IT" sz="1200" dirty="0" err="1">
                <a:solidFill>
                  <a:schemeClr val="bg1"/>
                </a:solidFill>
              </a:rPr>
              <a:t>header</a:t>
            </a:r>
            <a:endParaRPr lang="it-IT" sz="1200" dirty="0">
              <a:solidFill>
                <a:schemeClr val="bg1"/>
              </a:solidFill>
            </a:endParaRPr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C9E66DCE-A453-476A-971E-7F9417BA3D43}"/>
              </a:ext>
            </a:extLst>
          </p:cNvPr>
          <p:cNvSpPr/>
          <p:nvPr/>
        </p:nvSpPr>
        <p:spPr>
          <a:xfrm>
            <a:off x="4121944" y="3186113"/>
            <a:ext cx="2171700" cy="309562"/>
          </a:xfrm>
          <a:custGeom>
            <a:avLst/>
            <a:gdLst>
              <a:gd name="connsiteX0" fmla="*/ 85724 w 2171700"/>
              <a:gd name="connsiteY0" fmla="*/ 92868 h 309562"/>
              <a:gd name="connsiteX1" fmla="*/ 85724 w 2171700"/>
              <a:gd name="connsiteY1" fmla="*/ 261937 h 309562"/>
              <a:gd name="connsiteX2" fmla="*/ 2088355 w 2171700"/>
              <a:gd name="connsiteY2" fmla="*/ 261937 h 309562"/>
              <a:gd name="connsiteX3" fmla="*/ 2088355 w 2171700"/>
              <a:gd name="connsiteY3" fmla="*/ 92868 h 309562"/>
              <a:gd name="connsiteX4" fmla="*/ 0 w 2171700"/>
              <a:gd name="connsiteY4" fmla="*/ 0 h 309562"/>
              <a:gd name="connsiteX5" fmla="*/ 2171700 w 2171700"/>
              <a:gd name="connsiteY5" fmla="*/ 0 h 309562"/>
              <a:gd name="connsiteX6" fmla="*/ 2171700 w 2171700"/>
              <a:gd name="connsiteY6" fmla="*/ 309562 h 309562"/>
              <a:gd name="connsiteX7" fmla="*/ 0 w 2171700"/>
              <a:gd name="connsiteY7" fmla="*/ 309562 h 309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71700" h="309562">
                <a:moveTo>
                  <a:pt x="85724" y="92868"/>
                </a:moveTo>
                <a:lnTo>
                  <a:pt x="85724" y="261937"/>
                </a:lnTo>
                <a:lnTo>
                  <a:pt x="2088355" y="261937"/>
                </a:lnTo>
                <a:lnTo>
                  <a:pt x="2088355" y="92868"/>
                </a:lnTo>
                <a:close/>
                <a:moveTo>
                  <a:pt x="0" y="0"/>
                </a:moveTo>
                <a:lnTo>
                  <a:pt x="2171700" y="0"/>
                </a:lnTo>
                <a:lnTo>
                  <a:pt x="2171700" y="309562"/>
                </a:lnTo>
                <a:lnTo>
                  <a:pt x="0" y="309562"/>
                </a:lnTo>
                <a:close/>
              </a:path>
            </a:pathLst>
          </a:custGeom>
          <a:solidFill>
            <a:srgbClr val="A9D1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CA84ECC1-60D7-4AAC-8E01-220D574A3127}"/>
              </a:ext>
            </a:extLst>
          </p:cNvPr>
          <p:cNvCxnSpPr/>
          <p:nvPr/>
        </p:nvCxnSpPr>
        <p:spPr>
          <a:xfrm flipH="1">
            <a:off x="4943475" y="2945606"/>
            <a:ext cx="352425" cy="295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F2479A2-EA72-4D9B-8BB5-A835CFA5A172}"/>
              </a:ext>
            </a:extLst>
          </p:cNvPr>
          <p:cNvSpPr txBox="1"/>
          <p:nvPr/>
        </p:nvSpPr>
        <p:spPr>
          <a:xfrm>
            <a:off x="5150643" y="2640082"/>
            <a:ext cx="1856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Padding</a:t>
            </a:r>
            <a:r>
              <a:rPr lang="it-IT" sz="1200" dirty="0">
                <a:solidFill>
                  <a:schemeClr val="bg1"/>
                </a:solidFill>
              </a:rPr>
              <a:t> 0.5% 1% della </a:t>
            </a:r>
            <a:r>
              <a:rPr lang="it-IT" sz="1200" dirty="0" err="1">
                <a:solidFill>
                  <a:schemeClr val="bg1"/>
                </a:solidFill>
              </a:rPr>
              <a:t>nav</a:t>
            </a:r>
            <a:r>
              <a:rPr lang="it-IT" sz="12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787C6B2-D70A-4507-B616-0626328465DA}"/>
              </a:ext>
            </a:extLst>
          </p:cNvPr>
          <p:cNvSpPr/>
          <p:nvPr/>
        </p:nvSpPr>
        <p:spPr>
          <a:xfrm>
            <a:off x="10434162" y="3186113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7D9DE8E6-742D-40D9-9C61-F2000B82CA9B}"/>
              </a:ext>
            </a:extLst>
          </p:cNvPr>
          <p:cNvSpPr/>
          <p:nvPr/>
        </p:nvSpPr>
        <p:spPr>
          <a:xfrm>
            <a:off x="10762774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28947435-FDC1-4120-AD9B-F49474A1E0AA}"/>
              </a:ext>
            </a:extLst>
          </p:cNvPr>
          <p:cNvSpPr/>
          <p:nvPr/>
        </p:nvSpPr>
        <p:spPr>
          <a:xfrm>
            <a:off x="10812781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F6A79572-19D1-49E6-B922-CB97FDEE3DC7}"/>
              </a:ext>
            </a:extLst>
          </p:cNvPr>
          <p:cNvSpPr/>
          <p:nvPr/>
        </p:nvSpPr>
        <p:spPr>
          <a:xfrm>
            <a:off x="11169967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996162F2-EF3E-431E-8EE2-78F5E8F877D4}"/>
              </a:ext>
            </a:extLst>
          </p:cNvPr>
          <p:cNvSpPr/>
          <p:nvPr/>
        </p:nvSpPr>
        <p:spPr>
          <a:xfrm>
            <a:off x="11221354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F0A3596A-9E67-4013-BB93-B6DB9D565451}"/>
              </a:ext>
            </a:extLst>
          </p:cNvPr>
          <p:cNvSpPr/>
          <p:nvPr/>
        </p:nvSpPr>
        <p:spPr>
          <a:xfrm>
            <a:off x="11530914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8326FDE3-58A3-4C56-98C8-5BBF7C745EE8}"/>
              </a:ext>
            </a:extLst>
          </p:cNvPr>
          <p:cNvSpPr/>
          <p:nvPr/>
        </p:nvSpPr>
        <p:spPr>
          <a:xfrm>
            <a:off x="11586686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CDA2A17D-5571-4E29-8E72-DFC6EE70AC5D}"/>
              </a:ext>
            </a:extLst>
          </p:cNvPr>
          <p:cNvSpPr/>
          <p:nvPr/>
        </p:nvSpPr>
        <p:spPr>
          <a:xfrm>
            <a:off x="12070080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Parentesi graffa aperta 33">
            <a:extLst>
              <a:ext uri="{FF2B5EF4-FFF2-40B4-BE49-F238E27FC236}">
                <a16:creationId xmlns:a16="http://schemas.microsoft.com/office/drawing/2014/main" id="{61F7F68B-0545-46DE-8EA6-7A64E978F83E}"/>
              </a:ext>
            </a:extLst>
          </p:cNvPr>
          <p:cNvSpPr/>
          <p:nvPr/>
        </p:nvSpPr>
        <p:spPr>
          <a:xfrm rot="5400000">
            <a:off x="11172213" y="2260108"/>
            <a:ext cx="180027" cy="165170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C7A8A4D6-D3CB-48C4-9AAA-3A81C1B17601}"/>
              </a:ext>
            </a:extLst>
          </p:cNvPr>
          <p:cNvSpPr txBox="1"/>
          <p:nvPr/>
        </p:nvSpPr>
        <p:spPr>
          <a:xfrm>
            <a:off x="10440114" y="2629343"/>
            <a:ext cx="1638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Margin</a:t>
            </a:r>
            <a:r>
              <a:rPr lang="it-IT" sz="1200" dirty="0">
                <a:solidFill>
                  <a:schemeClr val="bg1"/>
                </a:solidFill>
              </a:rPr>
              <a:t> 0.2 della </a:t>
            </a:r>
            <a:r>
              <a:rPr lang="it-IT" sz="1200" dirty="0" err="1">
                <a:solidFill>
                  <a:schemeClr val="bg1"/>
                </a:solidFill>
              </a:rPr>
              <a:t>vw</a:t>
            </a:r>
            <a:r>
              <a:rPr lang="it-IT" sz="12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C699B7A-8EEA-402C-A362-90714AE33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701" y="2060385"/>
            <a:ext cx="2581635" cy="2724530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BE19EFC-7E8F-4EDC-B7B3-423DE1FC01FF}"/>
              </a:ext>
            </a:extLst>
          </p:cNvPr>
          <p:cNvSpPr txBox="1"/>
          <p:nvPr/>
        </p:nvSpPr>
        <p:spPr>
          <a:xfrm>
            <a:off x="6094465" y="5392747"/>
            <a:ext cx="4037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bg1"/>
                </a:solidFill>
              </a:rPr>
              <a:t>I tre div in «#menu» hanno l’unica funzione di mostrare tre rettangoli bianchi per emulare un pulsante che mostra un menù nella visualizzazione mobile</a:t>
            </a:r>
          </a:p>
        </p:txBody>
      </p:sp>
    </p:spTree>
    <p:extLst>
      <p:ext uri="{BB962C8B-B14F-4D97-AF65-F5344CB8AC3E}">
        <p14:creationId xmlns:p14="http://schemas.microsoft.com/office/powerpoint/2010/main" val="1325054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Menù navigazione</a:t>
            </a:r>
            <a:br>
              <a:rPr lang="it-IT" sz="4000">
                <a:solidFill>
                  <a:srgbClr val="FFFFFF"/>
                </a:solidFill>
              </a:rPr>
            </a:br>
            <a:r>
              <a:rPr lang="it-IT" sz="4000">
                <a:solidFill>
                  <a:srgbClr val="FFFFFF"/>
                </a:solidFill>
              </a:rPr>
              <a:t>(CSS)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5" name="Segnaposto contenuto 4" descr="Immagine che contiene testo, monitor, schermo, screenshot&#10;&#10;Descrizione generata automaticamente">
            <a:extLst>
              <a:ext uri="{FF2B5EF4-FFF2-40B4-BE49-F238E27FC236}">
                <a16:creationId xmlns:a16="http://schemas.microsoft.com/office/drawing/2014/main" id="{6A393DC2-BC36-4BFD-9B99-3B076260B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276" y="649288"/>
            <a:ext cx="1796485" cy="5546725"/>
          </a:xfrm>
        </p:spPr>
      </p:pic>
    </p:spTree>
    <p:extLst>
      <p:ext uri="{BB962C8B-B14F-4D97-AF65-F5344CB8AC3E}">
        <p14:creationId xmlns:p14="http://schemas.microsoft.com/office/powerpoint/2010/main" val="1721565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it-IT" sz="4000" dirty="0" err="1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2E38C-F4DE-4D47-8590-BBA66F1B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5711" y="4938035"/>
            <a:ext cx="6555347" cy="1337939"/>
          </a:xfrm>
        </p:spPr>
        <p:txBody>
          <a:bodyPr anchor="ctr">
            <a:normAutofit fontScale="85000" lnSpcReduction="20000"/>
          </a:bodyPr>
          <a:lstStyle/>
          <a:p>
            <a:pPr marL="0" indent="0">
              <a:buNone/>
            </a:pPr>
            <a:r>
              <a:rPr lang="it-IT" sz="1400" dirty="0">
                <a:solidFill>
                  <a:schemeClr val="bg1"/>
                </a:solidFill>
              </a:rPr>
              <a:t>Le immagini mostrate mostrano i </a:t>
            </a:r>
            <a:r>
              <a:rPr lang="it-IT" sz="1400" dirty="0" err="1">
                <a:solidFill>
                  <a:schemeClr val="bg1"/>
                </a:solidFill>
              </a:rPr>
              <a:t>sottoblocchi</a:t>
            </a:r>
            <a:r>
              <a:rPr lang="it-IT" sz="1400" dirty="0">
                <a:solidFill>
                  <a:schemeClr val="bg1"/>
                </a:solidFill>
              </a:rPr>
              <a:t> iniziale e finale della sezione «contenuto», evidenziando i margini di questi tra l’</a:t>
            </a:r>
            <a:r>
              <a:rPr lang="it-IT" sz="1400" dirty="0" err="1">
                <a:solidFill>
                  <a:schemeClr val="bg1"/>
                </a:solidFill>
              </a:rPr>
              <a:t>header</a:t>
            </a:r>
            <a:r>
              <a:rPr lang="it-IT" sz="1400" dirty="0">
                <a:solidFill>
                  <a:schemeClr val="bg1"/>
                </a:solidFill>
              </a:rPr>
              <a:t> e il </a:t>
            </a:r>
            <a:r>
              <a:rPr lang="it-IT" sz="1400" dirty="0" err="1">
                <a:solidFill>
                  <a:schemeClr val="bg1"/>
                </a:solidFill>
              </a:rPr>
              <a:t>footer</a:t>
            </a:r>
            <a:r>
              <a:rPr lang="it-IT" sz="1400" dirty="0">
                <a:solidFill>
                  <a:schemeClr val="bg1"/>
                </a:solidFill>
              </a:rPr>
              <a:t>. Lo spazio tra i singoli </a:t>
            </a:r>
            <a:r>
              <a:rPr lang="it-IT" sz="1400" dirty="0" err="1">
                <a:solidFill>
                  <a:schemeClr val="bg1"/>
                </a:solidFill>
              </a:rPr>
              <a:t>sottoblocchi</a:t>
            </a:r>
            <a:r>
              <a:rPr lang="it-IT" sz="1400" dirty="0">
                <a:solidFill>
                  <a:schemeClr val="bg1"/>
                </a:solidFill>
              </a:rPr>
              <a:t> è impostato automaticamente attraverso la disposizione </a:t>
            </a:r>
            <a:r>
              <a:rPr lang="it-IT" sz="1400" dirty="0" err="1">
                <a:solidFill>
                  <a:schemeClr val="bg1"/>
                </a:solidFill>
              </a:rPr>
              <a:t>flex</a:t>
            </a:r>
            <a:r>
              <a:rPr lang="it-IT" sz="1400" dirty="0">
                <a:solidFill>
                  <a:schemeClr val="bg1"/>
                </a:solidFill>
              </a:rPr>
              <a:t> dei </a:t>
            </a:r>
            <a:r>
              <a:rPr lang="it-IT" sz="1400" dirty="0" err="1">
                <a:solidFill>
                  <a:schemeClr val="bg1"/>
                </a:solidFill>
              </a:rPr>
              <a:t>sottoblocchi</a:t>
            </a:r>
            <a:r>
              <a:rPr lang="it-IT" sz="1400" dirty="0">
                <a:solidFill>
                  <a:schemeClr val="bg1"/>
                </a:solidFill>
              </a:rPr>
              <a:t> tramite la proprietà «</a:t>
            </a:r>
            <a:r>
              <a:rPr lang="it-IT" sz="1400" dirty="0" err="1">
                <a:solidFill>
                  <a:schemeClr val="accent2">
                    <a:lumMod val="75000"/>
                  </a:schemeClr>
                </a:solidFill>
              </a:rPr>
              <a:t>justify-content</a:t>
            </a:r>
            <a:r>
              <a:rPr lang="it-IT" sz="1400" dirty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it-IT" sz="1400" dirty="0" err="1">
                <a:solidFill>
                  <a:schemeClr val="accent2">
                    <a:lumMod val="75000"/>
                  </a:schemeClr>
                </a:solidFill>
              </a:rPr>
              <a:t>space-between</a:t>
            </a:r>
            <a:r>
              <a:rPr lang="it-IT" sz="1400" dirty="0">
                <a:solidFill>
                  <a:schemeClr val="bg1"/>
                </a:solidFill>
              </a:rPr>
              <a:t>». Inoltre, per motivi di semplicità, mostro solamente </a:t>
            </a:r>
            <a:r>
              <a:rPr lang="it-IT" sz="1400" dirty="0" err="1">
                <a:solidFill>
                  <a:schemeClr val="bg1"/>
                </a:solidFill>
              </a:rPr>
              <a:t>solamente</a:t>
            </a:r>
            <a:r>
              <a:rPr lang="it-IT" sz="1400" dirty="0">
                <a:solidFill>
                  <a:schemeClr val="bg1"/>
                </a:solidFill>
              </a:rPr>
              <a:t> con gli screens il blocco </a:t>
            </a:r>
            <a:r>
              <a:rPr lang="it-IT" sz="1400" dirty="0" err="1">
                <a:solidFill>
                  <a:schemeClr val="bg1"/>
                </a:solidFill>
              </a:rPr>
              <a:t>inizale</a:t>
            </a:r>
            <a:r>
              <a:rPr lang="it-IT" sz="1400" dirty="0">
                <a:solidFill>
                  <a:schemeClr val="bg1"/>
                </a:solidFill>
              </a:rPr>
              <a:t> e finale poiché si ripete sempre lo stesso pattern per i blocchi intermedi.</a:t>
            </a:r>
          </a:p>
          <a:p>
            <a:pPr marL="0" indent="0">
              <a:buNone/>
            </a:pPr>
            <a:r>
              <a:rPr lang="it-IT" sz="1400" dirty="0">
                <a:solidFill>
                  <a:schemeClr val="bg1"/>
                </a:solidFill>
              </a:rPr>
              <a:t>Infine la </a:t>
            </a:r>
            <a:r>
              <a:rPr lang="it-IT" sz="1400" dirty="0" err="1">
                <a:solidFill>
                  <a:schemeClr val="bg1"/>
                </a:solidFill>
              </a:rPr>
              <a:t>section</a:t>
            </a:r>
            <a:r>
              <a:rPr lang="it-IT" sz="1400" dirty="0">
                <a:solidFill>
                  <a:schemeClr val="bg1"/>
                </a:solidFill>
              </a:rPr>
              <a:t> ha un </a:t>
            </a:r>
            <a:r>
              <a:rPr lang="it-IT" sz="1400" dirty="0" err="1">
                <a:solidFill>
                  <a:schemeClr val="bg1"/>
                </a:solidFill>
              </a:rPr>
              <a:t>margin</a:t>
            </a:r>
            <a:r>
              <a:rPr lang="it-IT" sz="1400" dirty="0">
                <a:solidFill>
                  <a:schemeClr val="bg1"/>
                </a:solidFill>
              </a:rPr>
              <a:t> di 1% e un </a:t>
            </a:r>
            <a:r>
              <a:rPr lang="it-IT" sz="1400" dirty="0" err="1">
                <a:solidFill>
                  <a:schemeClr val="bg1"/>
                </a:solidFill>
              </a:rPr>
              <a:t>margin</a:t>
            </a:r>
            <a:r>
              <a:rPr lang="it-IT" sz="1400" dirty="0">
                <a:solidFill>
                  <a:schemeClr val="bg1"/>
                </a:solidFill>
              </a:rPr>
              <a:t>-bottom di 2 % del body, che quest’ultimo diventa del 2.5% per mobile (@media query), mentre il titolo iniziale con </a:t>
            </a:r>
            <a:r>
              <a:rPr lang="it-IT" sz="1400">
                <a:solidFill>
                  <a:schemeClr val="bg1"/>
                </a:solidFill>
              </a:rPr>
              <a:t>l’elenco sottostante </a:t>
            </a:r>
            <a:r>
              <a:rPr lang="it-IT" sz="1400" dirty="0">
                <a:solidFill>
                  <a:schemeClr val="bg1"/>
                </a:solidFill>
              </a:rPr>
              <a:t>hanno un </a:t>
            </a:r>
            <a:r>
              <a:rPr lang="it-IT" sz="1400" dirty="0" err="1">
                <a:solidFill>
                  <a:schemeClr val="bg1"/>
                </a:solidFill>
              </a:rPr>
              <a:t>margin</a:t>
            </a:r>
            <a:r>
              <a:rPr lang="it-IT" sz="1400" dirty="0">
                <a:solidFill>
                  <a:schemeClr val="bg1"/>
                </a:solidFill>
              </a:rPr>
              <a:t>-top e un </a:t>
            </a:r>
            <a:r>
              <a:rPr lang="it-IT" sz="1400" dirty="0" err="1">
                <a:solidFill>
                  <a:schemeClr val="bg1"/>
                </a:solidFill>
              </a:rPr>
              <a:t>margin</a:t>
            </a:r>
            <a:r>
              <a:rPr lang="it-IT" sz="1400" dirty="0">
                <a:solidFill>
                  <a:schemeClr val="bg1"/>
                </a:solidFill>
              </a:rPr>
              <a:t>-bottom entrambi del 5% rispetto all’elemento padre, cioè </a:t>
            </a:r>
            <a:r>
              <a:rPr lang="it-IT" sz="1400" dirty="0" err="1">
                <a:solidFill>
                  <a:schemeClr val="bg1"/>
                </a:solidFill>
              </a:rPr>
              <a:t>section</a:t>
            </a:r>
            <a:r>
              <a:rPr lang="it-IT" sz="1400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222DD082-DC93-4BE0-A772-97B23A7BD436}"/>
              </a:ext>
            </a:extLst>
          </p:cNvPr>
          <p:cNvGrpSpPr/>
          <p:nvPr/>
        </p:nvGrpSpPr>
        <p:grpSpPr>
          <a:xfrm>
            <a:off x="5865710" y="10138"/>
            <a:ext cx="4495348" cy="3553917"/>
            <a:chOff x="4274197" y="79041"/>
            <a:chExt cx="4495348" cy="3553917"/>
          </a:xfrm>
        </p:grpSpPr>
        <p:pic>
          <p:nvPicPr>
            <p:cNvPr id="5" name="Immagine 4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ADB066FF-231A-4F94-AA1A-907EBFAC3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197" y="79041"/>
              <a:ext cx="4495348" cy="2201562"/>
            </a:xfrm>
            <a:prstGeom prst="rect">
              <a:avLst/>
            </a:prstGeom>
          </p:spPr>
        </p:pic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BD108925-205F-4D39-AC93-84A7191A0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197" y="1362843"/>
              <a:ext cx="4495348" cy="2270115"/>
            </a:xfrm>
            <a:prstGeom prst="rect">
              <a:avLst/>
            </a:prstGeom>
          </p:spPr>
        </p:pic>
      </p:grpSp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55D2563-1EBD-4A74-89FE-5897CDF436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0" y="4005216"/>
            <a:ext cx="4495348" cy="701586"/>
          </a:xfrm>
          <a:prstGeom prst="rect">
            <a:avLst/>
          </a:prstGeom>
        </p:spPr>
      </p:pic>
      <p:sp>
        <p:nvSpPr>
          <p:cNvPr id="4" name="Parentesi graffa aperta 3">
            <a:extLst>
              <a:ext uri="{FF2B5EF4-FFF2-40B4-BE49-F238E27FC236}">
                <a16:creationId xmlns:a16="http://schemas.microsoft.com/office/drawing/2014/main" id="{14F90334-EE34-44F3-B5B6-2CB8DEAD56C1}"/>
              </a:ext>
            </a:extLst>
          </p:cNvPr>
          <p:cNvSpPr/>
          <p:nvPr/>
        </p:nvSpPr>
        <p:spPr>
          <a:xfrm rot="16200000">
            <a:off x="8014673" y="2185414"/>
            <a:ext cx="197689" cy="210859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39DD39-8C50-47C0-9FB1-1E85FD29777E}"/>
              </a:ext>
            </a:extLst>
          </p:cNvPr>
          <p:cNvSpPr txBox="1"/>
          <p:nvPr/>
        </p:nvSpPr>
        <p:spPr>
          <a:xfrm>
            <a:off x="6891337" y="3338557"/>
            <a:ext cx="2762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Width</a:t>
            </a:r>
            <a:r>
              <a:rPr lang="it-IT" sz="1200" dirty="0"/>
              <a:t>: 50 % del div in cui è contenuto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11" name="Segnaposto contenuto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BA43E41A-3700-4DB1-AAF8-D5EF8939C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517" y="511388"/>
            <a:ext cx="7855736" cy="4351338"/>
          </a:xfrm>
        </p:spPr>
      </p:pic>
    </p:spTree>
    <p:extLst>
      <p:ext uri="{BB962C8B-B14F-4D97-AF65-F5344CB8AC3E}">
        <p14:creationId xmlns:p14="http://schemas.microsoft.com/office/powerpoint/2010/main" val="3490905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pic>
        <p:nvPicPr>
          <p:cNvPr id="4" name="Segnaposto contenuto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67C78649-B465-48D9-BB0C-870B2A521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975" y="109144"/>
            <a:ext cx="2432960" cy="6160774"/>
          </a:xfrm>
        </p:spPr>
      </p:pic>
      <p:pic>
        <p:nvPicPr>
          <p:cNvPr id="7" name="Immagine 6" descr="Immagine che contiene testo, schermo, interni, argento&#10;&#10;Descrizione generata automaticamente">
            <a:extLst>
              <a:ext uri="{FF2B5EF4-FFF2-40B4-BE49-F238E27FC236}">
                <a16:creationId xmlns:a16="http://schemas.microsoft.com/office/drawing/2014/main" id="{A206CCB0-D62F-4E7A-87CA-EBE79EB179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6" y="890030"/>
            <a:ext cx="2172003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28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2C89422-987D-4ECB-9214-393173058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991" y="1538754"/>
            <a:ext cx="6554788" cy="464756"/>
          </a:xfr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160FBB1-167A-468F-A8C8-D532376AA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199" y="3911318"/>
            <a:ext cx="2124371" cy="1695687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39DC0FFC-21A3-4757-B1B7-4792392317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803" y="2612959"/>
            <a:ext cx="4401164" cy="86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Mobile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Structure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it-IT" sz="4000" dirty="0" err="1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+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HTML+CSS)</a:t>
            </a:r>
          </a:p>
        </p:txBody>
      </p:sp>
      <p:pic>
        <p:nvPicPr>
          <p:cNvPr id="9" name="Segnaposto contenuto 8" descr="Immagine che contiene mappa&#10;&#10;Descrizione generata automaticamente">
            <a:extLst>
              <a:ext uri="{FF2B5EF4-FFF2-40B4-BE49-F238E27FC236}">
                <a16:creationId xmlns:a16="http://schemas.microsoft.com/office/drawing/2014/main" id="{53FFF8B2-A6E8-4AF8-A252-22A1F768C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8" y="586855"/>
            <a:ext cx="1999017" cy="3589988"/>
          </a:xfrm>
        </p:spPr>
      </p:pic>
      <p:pic>
        <p:nvPicPr>
          <p:cNvPr id="15" name="Immagine 14" descr="Immagine che contiene testo, elettronico, schermo, screenshot&#10;&#10;Descrizione generata automaticamente">
            <a:extLst>
              <a:ext uri="{FF2B5EF4-FFF2-40B4-BE49-F238E27FC236}">
                <a16:creationId xmlns:a16="http://schemas.microsoft.com/office/drawing/2014/main" id="{DF06C3FF-E4F1-4401-B163-54DB20AB6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510" y="586855"/>
            <a:ext cx="1999016" cy="3581741"/>
          </a:xfrm>
          <a:prstGeom prst="rect">
            <a:avLst/>
          </a:prstGeom>
        </p:spPr>
      </p:pic>
      <p:pic>
        <p:nvPicPr>
          <p:cNvPr id="19" name="Immagine 18" descr="Immagine che contiene testo, screenshot&#10;&#10;Descrizione generata automaticamente">
            <a:extLst>
              <a:ext uri="{FF2B5EF4-FFF2-40B4-BE49-F238E27FC236}">
                <a16:creationId xmlns:a16="http://schemas.microsoft.com/office/drawing/2014/main" id="{C719EA3B-EF30-4A55-8429-1FF4B08DEC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412" y="586855"/>
            <a:ext cx="2179654" cy="3577329"/>
          </a:xfrm>
          <a:prstGeom prst="rect">
            <a:avLst/>
          </a:prstGeom>
        </p:spPr>
      </p:pic>
      <p:pic>
        <p:nvPicPr>
          <p:cNvPr id="22" name="Immagine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A8EB2B3B-D33A-4B51-97ED-7BD504FE63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684" y="4356016"/>
            <a:ext cx="1914792" cy="743054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28C1F76-9388-4CB4-A25F-7298746A59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326" y="4356016"/>
            <a:ext cx="1895740" cy="733527"/>
          </a:xfrm>
          <a:prstGeom prst="rect">
            <a:avLst/>
          </a:prstGeom>
        </p:spPr>
      </p:pic>
      <p:pic>
        <p:nvPicPr>
          <p:cNvPr id="26" name="Immagine 25" descr="Immagine che contiene testo, parete, monitor, schermo&#10;&#10;Descrizione generata automaticamente">
            <a:extLst>
              <a:ext uri="{FF2B5EF4-FFF2-40B4-BE49-F238E27FC236}">
                <a16:creationId xmlns:a16="http://schemas.microsoft.com/office/drawing/2014/main" id="{9919FFF8-E587-4944-8535-D3FE78182F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3916" y="4356016"/>
            <a:ext cx="801919" cy="2181692"/>
          </a:xfrm>
          <a:prstGeom prst="rect">
            <a:avLst/>
          </a:prstGeom>
        </p:spPr>
      </p:pic>
      <p:pic>
        <p:nvPicPr>
          <p:cNvPr id="28" name="Immagine 27" descr="Immagine che contiene testo&#10;&#10;Descrizione generata automaticamente">
            <a:extLst>
              <a:ext uri="{FF2B5EF4-FFF2-40B4-BE49-F238E27FC236}">
                <a16:creationId xmlns:a16="http://schemas.microsoft.com/office/drawing/2014/main" id="{1EB7C898-9A8D-4E89-AEAF-25BE336BEF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2" y="4398881"/>
            <a:ext cx="1674348" cy="560641"/>
          </a:xfrm>
          <a:prstGeom prst="rect">
            <a:avLst/>
          </a:prstGeom>
        </p:spPr>
      </p:pic>
      <p:pic>
        <p:nvPicPr>
          <p:cNvPr id="30" name="Immagine 29" descr="Immagine che contiene testo&#10;&#10;Descrizione generata automaticamente">
            <a:extLst>
              <a:ext uri="{FF2B5EF4-FFF2-40B4-BE49-F238E27FC236}">
                <a16:creationId xmlns:a16="http://schemas.microsoft.com/office/drawing/2014/main" id="{3A5CB299-FCA6-4F8D-B3B8-EEAA9A1879A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165" y="5446862"/>
            <a:ext cx="2048161" cy="714475"/>
          </a:xfrm>
          <a:prstGeom prst="rect">
            <a:avLst/>
          </a:prstGeom>
        </p:spPr>
      </p:pic>
      <p:pic>
        <p:nvPicPr>
          <p:cNvPr id="32" name="Immagine 31" descr="Immagine che contiene testo&#10;&#10;Descrizione generata automaticamente">
            <a:extLst>
              <a:ext uri="{FF2B5EF4-FFF2-40B4-BE49-F238E27FC236}">
                <a16:creationId xmlns:a16="http://schemas.microsoft.com/office/drawing/2014/main" id="{C6E15494-2E27-49AB-8712-E1F49B4004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323" y="5403993"/>
            <a:ext cx="1933845" cy="800212"/>
          </a:xfrm>
          <a:prstGeom prst="rect">
            <a:avLst/>
          </a:prstGeom>
        </p:spPr>
      </p:pic>
      <p:pic>
        <p:nvPicPr>
          <p:cNvPr id="34" name="Immagine 33" descr="Immagine che contiene testo&#10;&#10;Descrizione generata automaticamente">
            <a:extLst>
              <a:ext uri="{FF2B5EF4-FFF2-40B4-BE49-F238E27FC236}">
                <a16:creationId xmlns:a16="http://schemas.microsoft.com/office/drawing/2014/main" id="{FACA42F6-7844-43BA-8ED9-FB40A19CCED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2" y="5162424"/>
            <a:ext cx="1462668" cy="560325"/>
          </a:xfrm>
          <a:prstGeom prst="rect">
            <a:avLst/>
          </a:prstGeom>
        </p:spPr>
      </p:pic>
      <p:sp>
        <p:nvSpPr>
          <p:cNvPr id="35" name="Parentesi graffa aperta 34">
            <a:extLst>
              <a:ext uri="{FF2B5EF4-FFF2-40B4-BE49-F238E27FC236}">
                <a16:creationId xmlns:a16="http://schemas.microsoft.com/office/drawing/2014/main" id="{0C0A2981-80FC-4C43-A8D6-73554E21EE7B}"/>
              </a:ext>
            </a:extLst>
          </p:cNvPr>
          <p:cNvSpPr/>
          <p:nvPr/>
        </p:nvSpPr>
        <p:spPr>
          <a:xfrm rot="5400000">
            <a:off x="7808221" y="1407394"/>
            <a:ext cx="205998" cy="181309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678B822F-EB8E-43BB-B645-6825A808B764}"/>
              </a:ext>
            </a:extLst>
          </p:cNvPr>
          <p:cNvCxnSpPr>
            <a:endCxn id="35" idx="1"/>
          </p:cNvCxnSpPr>
          <p:nvPr/>
        </p:nvCxnSpPr>
        <p:spPr>
          <a:xfrm flipH="1">
            <a:off x="7911220" y="399435"/>
            <a:ext cx="1164615" cy="1811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66B76C1-661A-4763-A374-FC76B7E4F75E}"/>
              </a:ext>
            </a:extLst>
          </p:cNvPr>
          <p:cNvSpPr txBox="1"/>
          <p:nvPr/>
        </p:nvSpPr>
        <p:spPr>
          <a:xfrm>
            <a:off x="9075835" y="160020"/>
            <a:ext cx="18512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Width</a:t>
            </a:r>
            <a:r>
              <a:rPr lang="it-IT" sz="1200" dirty="0">
                <a:solidFill>
                  <a:schemeClr val="bg1"/>
                </a:solidFill>
              </a:rPr>
              <a:t> 100% del </a:t>
            </a:r>
            <a:r>
              <a:rPr lang="it-IT" sz="1200" dirty="0" err="1">
                <a:solidFill>
                  <a:schemeClr val="bg1"/>
                </a:solidFill>
              </a:rPr>
              <a:t>parent</a:t>
            </a:r>
            <a:r>
              <a:rPr lang="it-IT" sz="1200" dirty="0">
                <a:solidFill>
                  <a:schemeClr val="bg1"/>
                </a:solidFill>
              </a:rPr>
              <a:t> div</a:t>
            </a:r>
          </a:p>
        </p:txBody>
      </p:sp>
      <p:pic>
        <p:nvPicPr>
          <p:cNvPr id="40" name="Immagine 39" descr="Immagine che contiene testo&#10;&#10;Descrizione generata automaticamente">
            <a:extLst>
              <a:ext uri="{FF2B5EF4-FFF2-40B4-BE49-F238E27FC236}">
                <a16:creationId xmlns:a16="http://schemas.microsoft.com/office/drawing/2014/main" id="{8A7BA917-D9BE-42E6-ADC5-CE716577980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412" y="5769036"/>
            <a:ext cx="913517" cy="905968"/>
          </a:xfrm>
          <a:prstGeom prst="rect">
            <a:avLst/>
          </a:prstGeom>
        </p:spPr>
      </p:pic>
      <p:sp>
        <p:nvSpPr>
          <p:cNvPr id="41" name="Rettangolo 40">
            <a:extLst>
              <a:ext uri="{FF2B5EF4-FFF2-40B4-BE49-F238E27FC236}">
                <a16:creationId xmlns:a16="http://schemas.microsoft.com/office/drawing/2014/main" id="{CCE3F48B-F4C0-4A0C-9643-CA6C522166C8}"/>
              </a:ext>
            </a:extLst>
          </p:cNvPr>
          <p:cNvSpPr/>
          <p:nvPr/>
        </p:nvSpPr>
        <p:spPr>
          <a:xfrm>
            <a:off x="9741695" y="5898356"/>
            <a:ext cx="350044" cy="1928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28BFFC16-05BF-439A-AC1B-20BF06C7385D}"/>
              </a:ext>
            </a:extLst>
          </p:cNvPr>
          <p:cNvSpPr/>
          <p:nvPr/>
        </p:nvSpPr>
        <p:spPr>
          <a:xfrm>
            <a:off x="8391525" y="4645818"/>
            <a:ext cx="347664" cy="1096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8375C103-FECA-4360-A6DB-62EBD40407E5}"/>
              </a:ext>
            </a:extLst>
          </p:cNvPr>
          <p:cNvCxnSpPr>
            <a:cxnSpLocks/>
            <a:stCxn id="42" idx="1"/>
          </p:cNvCxnSpPr>
          <p:nvPr/>
        </p:nvCxnSpPr>
        <p:spPr>
          <a:xfrm flipH="1" flipV="1">
            <a:off x="6429039" y="750146"/>
            <a:ext cx="1962486" cy="3950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ttangolo 45">
            <a:extLst>
              <a:ext uri="{FF2B5EF4-FFF2-40B4-BE49-F238E27FC236}">
                <a16:creationId xmlns:a16="http://schemas.microsoft.com/office/drawing/2014/main" id="{CDF6BEC4-D2C1-4E0A-BEE0-AA5DE52F463B}"/>
              </a:ext>
            </a:extLst>
          </p:cNvPr>
          <p:cNvSpPr/>
          <p:nvPr/>
        </p:nvSpPr>
        <p:spPr>
          <a:xfrm>
            <a:off x="6375624" y="714804"/>
            <a:ext cx="106831" cy="25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6" name="Connettore curvo 55">
            <a:extLst>
              <a:ext uri="{FF2B5EF4-FFF2-40B4-BE49-F238E27FC236}">
                <a16:creationId xmlns:a16="http://schemas.microsoft.com/office/drawing/2014/main" id="{42214321-C73C-4A05-83D1-6908F8CF8F09}"/>
              </a:ext>
            </a:extLst>
          </p:cNvPr>
          <p:cNvCxnSpPr>
            <a:stCxn id="41" idx="1"/>
            <a:endCxn id="42" idx="1"/>
          </p:cNvCxnSpPr>
          <p:nvPr/>
        </p:nvCxnSpPr>
        <p:spPr>
          <a:xfrm rot="10800000">
            <a:off x="8391525" y="4700635"/>
            <a:ext cx="1350170" cy="1294162"/>
          </a:xfrm>
          <a:prstGeom prst="curvedConnector3">
            <a:avLst>
              <a:gd name="adj1" fmla="val 3204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48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lvl="1"/>
            <a:r>
              <a:rPr lang="it-IT" sz="2000" dirty="0">
                <a:solidFill>
                  <a:schemeClr val="bg1"/>
                </a:solidFill>
              </a:rPr>
              <a:t>Il sito da me presentato ha lo scopo di mostrare un elenco di alcune tra le migliori località in cui trascorrere le proprie vacanze estive aggiornata all’anno corrente.</a:t>
            </a:r>
          </a:p>
          <a:p>
            <a:pPr lvl="1"/>
            <a:r>
              <a:rPr lang="it-IT" sz="2000" dirty="0">
                <a:solidFill>
                  <a:schemeClr val="bg1"/>
                </a:solidFill>
              </a:rPr>
              <a:t>I contenuti del sito sono sviluppati in sequenza verticalmente. A partire dall’alto troviamo un header con un immagine di sfondo e una barra di navigazione orizzontale, a seguire il contenuto vero e proprio del sito che presenta un titolo e l’elenco delle mete descritte. Procedendo in basso, i singoli blocchi di ogni meta contengono titolo, descrizione e un’immagine. Infine il footer in fondo raccoglie informazioni riguardanti il sito web.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5" name="Segnaposto contenuto 14">
            <a:extLst>
              <a:ext uri="{FF2B5EF4-FFF2-40B4-BE49-F238E27FC236}">
                <a16:creationId xmlns:a16="http://schemas.microsoft.com/office/drawing/2014/main" id="{E3DDBB4F-CAFE-47A1-A4EF-559277D421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4778" y="1271550"/>
            <a:ext cx="8154174" cy="4314899"/>
          </a:xfr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F5BC3150-7564-4179-A7EF-724500FAC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7" y="-10142"/>
            <a:ext cx="6682157" cy="6857808"/>
          </a:xfrm>
        </p:spPr>
      </p:pic>
    </p:spTree>
    <p:extLst>
      <p:ext uri="{BB962C8B-B14F-4D97-AF65-F5344CB8AC3E}">
        <p14:creationId xmlns:p14="http://schemas.microsoft.com/office/powerpoint/2010/main" val="314080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B36284C2-10F4-4AA9-BAAE-EF4C2F346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8" y="-10142"/>
            <a:ext cx="7440027" cy="6878280"/>
          </a:xfrm>
        </p:spPr>
      </p:pic>
    </p:spTree>
    <p:extLst>
      <p:ext uri="{BB962C8B-B14F-4D97-AF65-F5344CB8AC3E}">
        <p14:creationId xmlns:p14="http://schemas.microsoft.com/office/powerpoint/2010/main" val="1360056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380C4FD4-ACD2-4BCE-B4E5-8B90BEA9A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875" y="880632"/>
            <a:ext cx="8151125" cy="5096733"/>
          </a:xfrm>
        </p:spPr>
      </p:pic>
    </p:spTree>
    <p:extLst>
      <p:ext uri="{BB962C8B-B14F-4D97-AF65-F5344CB8AC3E}">
        <p14:creationId xmlns:p14="http://schemas.microsoft.com/office/powerpoint/2010/main" val="2244868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5" name="Segnaposto contenuto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555F76F-E440-4469-A467-F6D86D0717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-2"/>
            <a:ext cx="5395220" cy="3063714"/>
          </a:xfrm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2D95B694-6AF2-498C-8B30-B3A7956E6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778" y="3055589"/>
            <a:ext cx="4777383" cy="221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69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48DF2F6-D7AB-4E3B-9CC6-2F7DC5C06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911" y="-12433"/>
            <a:ext cx="4682081" cy="3403810"/>
          </a:xfr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BC56F670-6947-4AA0-862F-91733945E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912" y="3433906"/>
            <a:ext cx="1270513" cy="3403810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963F6359-932B-4AA5-9671-7F9BE87727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930" y="-12433"/>
            <a:ext cx="1355020" cy="3403810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1CFEC37-642E-4545-9A97-9A6E657704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930" y="3401519"/>
            <a:ext cx="886668" cy="109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82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en-GB" sz="4000" dirty="0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1" name="Parentesi graffa aperta 20">
            <a:extLst>
              <a:ext uri="{FF2B5EF4-FFF2-40B4-BE49-F238E27FC236}">
                <a16:creationId xmlns:a16="http://schemas.microsoft.com/office/drawing/2014/main" id="{ADF22B5C-4058-4F7B-A5DA-61008E4BE3BC}"/>
              </a:ext>
            </a:extLst>
          </p:cNvPr>
          <p:cNvSpPr/>
          <p:nvPr/>
        </p:nvSpPr>
        <p:spPr>
          <a:xfrm>
            <a:off x="4335784" y="1916864"/>
            <a:ext cx="96024" cy="227175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F55D8BFD-9C5B-46B5-8DC8-9F0462103332}"/>
              </a:ext>
            </a:extLst>
          </p:cNvPr>
          <p:cNvSpPr txBox="1"/>
          <p:nvPr/>
        </p:nvSpPr>
        <p:spPr>
          <a:xfrm>
            <a:off x="4037826" y="2807988"/>
            <a:ext cx="514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60 vh</a:t>
            </a:r>
          </a:p>
        </p:txBody>
      </p:sp>
      <p:sp>
        <p:nvSpPr>
          <p:cNvPr id="24" name="Parentesi graffa aperta 23">
            <a:extLst>
              <a:ext uri="{FF2B5EF4-FFF2-40B4-BE49-F238E27FC236}">
                <a16:creationId xmlns:a16="http://schemas.microsoft.com/office/drawing/2014/main" id="{771DE5E8-EF15-471B-A323-75AAF4EC79F3}"/>
              </a:ext>
            </a:extLst>
          </p:cNvPr>
          <p:cNvSpPr/>
          <p:nvPr/>
        </p:nvSpPr>
        <p:spPr>
          <a:xfrm rot="5400000">
            <a:off x="8053045" y="-1962694"/>
            <a:ext cx="261688" cy="749742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0B9F48C-AB3C-41C7-9B27-ED2F658306A4}"/>
              </a:ext>
            </a:extLst>
          </p:cNvPr>
          <p:cNvSpPr txBox="1"/>
          <p:nvPr/>
        </p:nvSpPr>
        <p:spPr>
          <a:xfrm>
            <a:off x="7200422" y="1285843"/>
            <a:ext cx="198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100% della pagina</a:t>
            </a:r>
          </a:p>
        </p:txBody>
      </p:sp>
      <p:pic>
        <p:nvPicPr>
          <p:cNvPr id="29" name="Segnaposto contenuto 28" descr="Immagine che contiene testo, valle, canyon&#10;&#10;Descrizione generata automaticamente">
            <a:extLst>
              <a:ext uri="{FF2B5EF4-FFF2-40B4-BE49-F238E27FC236}">
                <a16:creationId xmlns:a16="http://schemas.microsoft.com/office/drawing/2014/main" id="{AA1D693F-E47F-46D4-B148-5206537FB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127" y="1916864"/>
            <a:ext cx="7500475" cy="2884495"/>
          </a:xfr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40F6B654-886E-49B1-83F0-A184949DA954}"/>
              </a:ext>
            </a:extLst>
          </p:cNvPr>
          <p:cNvSpPr/>
          <p:nvPr/>
        </p:nvSpPr>
        <p:spPr>
          <a:xfrm>
            <a:off x="4431808" y="1916864"/>
            <a:ext cx="7497428" cy="2271755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66EF5EDB-9EB0-48F8-9BC6-40AD7E8E01B3}"/>
              </a:ext>
            </a:extLst>
          </p:cNvPr>
          <p:cNvCxnSpPr>
            <a:cxnSpLocks/>
          </p:cNvCxnSpPr>
          <p:nvPr/>
        </p:nvCxnSpPr>
        <p:spPr>
          <a:xfrm flipH="1" flipV="1">
            <a:off x="10291313" y="3692106"/>
            <a:ext cx="664234" cy="1820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9167BC-B090-42D4-B896-7EE11B2853A2}"/>
              </a:ext>
            </a:extLst>
          </p:cNvPr>
          <p:cNvSpPr txBox="1"/>
          <p:nvPr/>
        </p:nvSpPr>
        <p:spPr>
          <a:xfrm>
            <a:off x="10291313" y="5512279"/>
            <a:ext cx="1570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Header</a:t>
            </a:r>
            <a:endParaRPr lang="it-IT" sz="1400" dirty="0">
              <a:solidFill>
                <a:schemeClr val="bg1"/>
              </a:solidFill>
            </a:endParaRPr>
          </a:p>
        </p:txBody>
      </p:sp>
      <p:sp>
        <p:nvSpPr>
          <p:cNvPr id="17" name="Parentesi graffa aperta 16">
            <a:extLst>
              <a:ext uri="{FF2B5EF4-FFF2-40B4-BE49-F238E27FC236}">
                <a16:creationId xmlns:a16="http://schemas.microsoft.com/office/drawing/2014/main" id="{B63B2034-91FD-43F9-8CF1-AF80015B3575}"/>
              </a:ext>
            </a:extLst>
          </p:cNvPr>
          <p:cNvSpPr/>
          <p:nvPr/>
        </p:nvSpPr>
        <p:spPr>
          <a:xfrm>
            <a:off x="7858571" y="3223146"/>
            <a:ext cx="45719" cy="5020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Parentesi graffa aperta 25">
            <a:extLst>
              <a:ext uri="{FF2B5EF4-FFF2-40B4-BE49-F238E27FC236}">
                <a16:creationId xmlns:a16="http://schemas.microsoft.com/office/drawing/2014/main" id="{3C07B570-4D0F-470C-B365-55196D54FD15}"/>
              </a:ext>
            </a:extLst>
          </p:cNvPr>
          <p:cNvSpPr/>
          <p:nvPr/>
        </p:nvSpPr>
        <p:spPr>
          <a:xfrm rot="16200000">
            <a:off x="7909898" y="3267411"/>
            <a:ext cx="45719" cy="5020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3720D52-8B1D-45E0-A994-88AECEE44DC1}"/>
              </a:ext>
            </a:extLst>
          </p:cNvPr>
          <p:cNvSpPr txBox="1"/>
          <p:nvPr/>
        </p:nvSpPr>
        <p:spPr>
          <a:xfrm>
            <a:off x="7534877" y="3184790"/>
            <a:ext cx="5142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 err="1">
                <a:solidFill>
                  <a:schemeClr val="bg1"/>
                </a:solidFill>
              </a:rPr>
              <a:t>Padding</a:t>
            </a:r>
            <a:r>
              <a:rPr lang="it-IT" sz="400" dirty="0">
                <a:solidFill>
                  <a:schemeClr val="bg1"/>
                </a:solidFill>
              </a:rPr>
              <a:t>:</a:t>
            </a:r>
          </a:p>
          <a:p>
            <a:r>
              <a:rPr lang="it-IT" sz="400" dirty="0">
                <a:solidFill>
                  <a:schemeClr val="bg1"/>
                </a:solidFill>
              </a:rPr>
              <a:t>2.5% 3% di h1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</TotalTime>
  <Words>423</Words>
  <Application>Microsoft Office PowerPoint</Application>
  <PresentationFormat>Widescreen</PresentationFormat>
  <Paragraphs>37</Paragraphs>
  <Slides>19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Layout complessivo HTML+CSS</vt:lpstr>
      <vt:lpstr>Layout complessivo HTML+CSS</vt:lpstr>
      <vt:lpstr>Layout complessivo HTML+CSS</vt:lpstr>
      <vt:lpstr>Layout complessivo HTML+CSS</vt:lpstr>
      <vt:lpstr>Layout complessivo HTML+CSS</vt:lpstr>
      <vt:lpstr>Header (Screenshot)</vt:lpstr>
      <vt:lpstr>Header (HTML)</vt:lpstr>
      <vt:lpstr>Header (CSS)</vt:lpstr>
      <vt:lpstr>Menù navigazione (Screenshot)</vt:lpstr>
      <vt:lpstr>Menù navigazione (HTML)</vt:lpstr>
      <vt:lpstr>Menù navigazione (CSS)</vt:lpstr>
      <vt:lpstr>Sezione contenuti (Screenshot)</vt:lpstr>
      <vt:lpstr>Sezione contenuti (HTML)</vt:lpstr>
      <vt:lpstr>Sezione contenuti (CSS)</vt:lpstr>
      <vt:lpstr>Footer</vt:lpstr>
      <vt:lpstr>Mobile Structure (Screenshot+ HTML+CSS)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CARMELO ANGELO FEDERICO RAGUSA</cp:lastModifiedBy>
  <cp:revision>70</cp:revision>
  <dcterms:created xsi:type="dcterms:W3CDTF">2021-03-24T16:57:46Z</dcterms:created>
  <dcterms:modified xsi:type="dcterms:W3CDTF">2022-04-02T17:16:11Z</dcterms:modified>
</cp:coreProperties>
</file>

<file path=docProps/thumbnail.jpeg>
</file>